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2"/>
  </p:notesMasterIdLst>
  <p:sldIdLst>
    <p:sldId id="256" r:id="rId2"/>
    <p:sldId id="257" r:id="rId3"/>
    <p:sldId id="288" r:id="rId4"/>
    <p:sldId id="258" r:id="rId5"/>
    <p:sldId id="259" r:id="rId6"/>
    <p:sldId id="261" r:id="rId7"/>
    <p:sldId id="284" r:id="rId8"/>
    <p:sldId id="260" r:id="rId9"/>
    <p:sldId id="262" r:id="rId10"/>
    <p:sldId id="302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5" d="100"/>
          <a:sy n="65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765DB-9C9E-45A8-9688-9D96D0323DC9}" type="datetimeFigureOut">
              <a:rPr lang="fr-FR" smtClean="0"/>
              <a:t>21/04/2012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235F97-2793-4C37-8F73-0AECCD4269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7545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239CD-F2D2-4B7B-A93A-C630B4267778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0A8BC-85E2-48EC-BED2-766664750657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F242-3B5B-4713-A2FA-5D8BBDF1A48E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97432-56D1-4502-9F00-EBF0BD10A4E5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F40EC-FE10-4F7E-9964-E8F6FECD1C79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81F21-5DD6-4DE1-A25A-1FD03E7D6062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6A4B3-CFA6-49E7-BE30-15A4CAE4C4EB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5A2A3-1E69-4D1E-A549-1F74A43E0B2C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AEA8C-D511-42AF-9F2E-F38039A31E2C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D0C5-E132-4387-9C7C-8854CE245A4E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49265-3038-417E-BB0D-5F086FA36C17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DB95F7-89ED-4AE0-8B1D-38239B7B275C}" type="datetime1">
              <a:rPr lang="fr-FR" smtClean="0"/>
              <a:t>21/04/2012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60D5C8D-FFF8-4B7E-856F-EF7273CF1B9A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rma-learn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1800" b="1" dirty="0" smtClean="0">
                <a:solidFill>
                  <a:srgbClr val="0070C0"/>
                </a:solidFill>
              </a:rPr>
              <a:t>Guy de CIBON</a:t>
            </a:r>
          </a:p>
          <a:p>
            <a:r>
              <a:rPr lang="fr-FR" sz="2000" b="1" dirty="0" smtClean="0">
                <a:solidFill>
                  <a:srgbClr val="0070C0"/>
                </a:solidFill>
                <a:hlinkClick r:id="rId2"/>
              </a:rPr>
              <a:t>www.forma-learn.com</a:t>
            </a:r>
            <a:endParaRPr lang="fr-FR" sz="2000" b="1" dirty="0" smtClean="0">
              <a:solidFill>
                <a:srgbClr val="0070C0"/>
              </a:solidFill>
            </a:endParaRPr>
          </a:p>
          <a:p>
            <a:r>
              <a:rPr lang="fr-FR" sz="1800" b="1" dirty="0" smtClean="0">
                <a:solidFill>
                  <a:srgbClr val="0070C0"/>
                </a:solidFill>
              </a:rPr>
              <a:t>formalearn@free.fr</a:t>
            </a:r>
            <a:r>
              <a:rPr lang="fr-FR" sz="2000" b="1" dirty="0" smtClean="0">
                <a:solidFill>
                  <a:srgbClr val="0070C0"/>
                </a:solidFill>
              </a:rPr>
              <a:t> </a:t>
            </a:r>
            <a:endParaRPr lang="fr-FR" sz="2000" b="1" dirty="0">
              <a:solidFill>
                <a:srgbClr val="0070C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3200" b="1" dirty="0" smtClean="0"/>
              <a:t>Présentation de la </a:t>
            </a:r>
            <a:br>
              <a:rPr lang="fr-FR" sz="3200" b="1" dirty="0" smtClean="0"/>
            </a:br>
            <a:r>
              <a:rPr lang="fr-FR" sz="3200" b="1" dirty="0" smtClean="0"/>
              <a:t>formation </a:t>
            </a:r>
            <a:r>
              <a:rPr lang="fr-FR" sz="3200" b="1" dirty="0" smtClean="0"/>
              <a:t>sur </a:t>
            </a:r>
            <a:br>
              <a:rPr lang="fr-FR" sz="3200" b="1" dirty="0" smtClean="0"/>
            </a:br>
            <a:r>
              <a:rPr lang="fr-FR" sz="3200" b="1" dirty="0" smtClean="0"/>
              <a:t>le bilan financier</a:t>
            </a:r>
            <a:endParaRPr lang="fr-FR" sz="3200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dirty="0" smtClean="0"/>
              <a:t>www.forma-learn.com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39749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78"/>
    </mc:Choice>
    <mc:Fallback xmlns="">
      <p:transition spd="slow" advTm="7978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hlinkClick r:id="rId2"/>
              </a:rPr>
              <a:t>www.forma-learn.com</a:t>
            </a:r>
            <a:endParaRPr lang="fr-FR" dirty="0" smtClean="0"/>
          </a:p>
          <a:p>
            <a:endParaRPr lang="fr-FR" dirty="0"/>
          </a:p>
          <a:p>
            <a:r>
              <a:rPr lang="fr-FR" sz="2000" b="1" dirty="0" smtClean="0">
                <a:solidFill>
                  <a:srgbClr val="0070C0"/>
                </a:solidFill>
              </a:rPr>
              <a:t>Guy </a:t>
            </a:r>
            <a:r>
              <a:rPr lang="fr-FR" sz="2000" b="1" dirty="0">
                <a:solidFill>
                  <a:srgbClr val="0070C0"/>
                </a:solidFill>
              </a:rPr>
              <a:t>de </a:t>
            </a:r>
            <a:r>
              <a:rPr lang="fr-FR" sz="2000" b="1" dirty="0" smtClean="0">
                <a:solidFill>
                  <a:srgbClr val="0070C0"/>
                </a:solidFill>
              </a:rPr>
              <a:t>CIBON</a:t>
            </a:r>
          </a:p>
          <a:p>
            <a:r>
              <a:rPr lang="fr-FR" sz="2000" b="1" dirty="0" smtClean="0">
                <a:solidFill>
                  <a:srgbClr val="0070C0"/>
                </a:solidFill>
              </a:rPr>
              <a:t>formalearn@free.fr</a:t>
            </a:r>
            <a:endParaRPr lang="fr-FR" sz="2000" b="1" dirty="0">
              <a:solidFill>
                <a:srgbClr val="0070C0"/>
              </a:solidFill>
            </a:endParaRPr>
          </a:p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www.forma-learn.com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Fin de la présentation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241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8072">
        <p14:reveal/>
      </p:transition>
    </mc:Choice>
    <mc:Fallback xmlns="">
      <p:transition spd="slow" advTm="807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fr-FR" dirty="0"/>
              <a:t>Présentation du bilan d’une </a:t>
            </a:r>
            <a:r>
              <a:rPr lang="fr-FR" dirty="0" smtClean="0"/>
              <a:t>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71600" y="1484784"/>
            <a:ext cx="7772400" cy="4572000"/>
          </a:xfrm>
        </p:spPr>
        <p:txBody>
          <a:bodyPr/>
          <a:lstStyle/>
          <a:p>
            <a:pPr marL="342900" lvl="1" indent="-342900">
              <a:spcBef>
                <a:spcPts val="580"/>
              </a:spcBef>
              <a:buClr>
                <a:schemeClr val="accent1"/>
              </a:buClr>
            </a:pPr>
            <a:r>
              <a:rPr lang="fr-FR" sz="2000" dirty="0"/>
              <a:t>Le bilan ou outil d’identification du patrimoine de </a:t>
            </a:r>
            <a:r>
              <a:rPr lang="fr-FR" sz="2000" dirty="0" smtClean="0"/>
              <a:t>l’entreprise</a:t>
            </a:r>
          </a:p>
          <a:p>
            <a:pPr marL="0" lvl="1" indent="0" algn="ctr">
              <a:spcBef>
                <a:spcPts val="580"/>
              </a:spcBef>
              <a:buClr>
                <a:schemeClr val="accent1"/>
              </a:buClr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990638"/>
              </p:ext>
            </p:extLst>
          </p:nvPr>
        </p:nvGraphicFramePr>
        <p:xfrm>
          <a:off x="1403648" y="1844824"/>
          <a:ext cx="60960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Actif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Passif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Actif</a:t>
                      </a:r>
                      <a:r>
                        <a:rPr lang="fr-FR" baseline="0" dirty="0" smtClean="0"/>
                        <a:t> immobilisé </a:t>
                      </a:r>
                    </a:p>
                    <a:p>
                      <a:r>
                        <a:rPr lang="fr-FR" sz="1200" b="1" baseline="0" dirty="0" smtClean="0"/>
                        <a:t>(nets des amortissements)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Immobilisations incorporelles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Logiciels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Brevets…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Immobilisations corporelles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Terrains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Constructions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Matériels informatiques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Véhicules….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Immobilisations financières</a:t>
                      </a:r>
                    </a:p>
                    <a:p>
                      <a:pPr marL="742950" lvl="1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Prêts, participations dans d’autres sociétés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Capitaux</a:t>
                      </a:r>
                      <a:r>
                        <a:rPr lang="fr-FR" baseline="0" dirty="0" smtClean="0"/>
                        <a:t> propres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Capital (capital versé par les actionnaires)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Réserves (résultats antérieurs non distribués)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baseline="0" dirty="0" smtClean="0"/>
                        <a:t>Résultat de l’année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Actif circulant </a:t>
                      </a:r>
                    </a:p>
                    <a:p>
                      <a:r>
                        <a:rPr lang="fr-FR" sz="1200" b="1" dirty="0" smtClean="0"/>
                        <a:t>(net des dépréciations)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Créances clients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Trésorerie 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Dettes</a:t>
                      </a:r>
                      <a:endParaRPr lang="fr-FR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Emprunts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Dettes fournisseurs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Dettes sociales et fiscales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fr-FR" sz="1400" dirty="0" smtClean="0"/>
                        <a:t>…</a:t>
                      </a:r>
                      <a:endParaRPr lang="fr-FR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 smtClean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 smtClean="0">
                <a:solidFill>
                  <a:srgbClr val="0070C0"/>
                </a:solidFill>
              </a:rPr>
              <a:t> – Guy de CIBON</a:t>
            </a:r>
            <a:endParaRPr lang="fr-FR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76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7845">
        <p14:reveal/>
      </p:transition>
    </mc:Choice>
    <mc:Fallback xmlns="">
      <p:transition spd="slow" advTm="784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/>
              <a:t>Présentation du bilan d’une entreprise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Verdana" pitchFamily="34" charset="0"/>
              </a:rPr>
              <a:t>Le </a:t>
            </a:r>
            <a:r>
              <a:rPr lang="fr-FR" sz="2400" dirty="0" smtClean="0">
                <a:latin typeface="Verdana" pitchFamily="34" charset="0"/>
              </a:rPr>
              <a:t>bilan est </a:t>
            </a:r>
            <a:r>
              <a:rPr lang="fr-FR" sz="2400" dirty="0">
                <a:latin typeface="Verdana" pitchFamily="34" charset="0"/>
              </a:rPr>
              <a:t>établi à une date donnée : il s'agit donc d'une </a:t>
            </a:r>
            <a:r>
              <a:rPr lang="fr-FR" sz="2400" b="1" dirty="0" smtClean="0">
                <a:latin typeface="Verdana" pitchFamily="34" charset="0"/>
              </a:rPr>
              <a:t>photographie</a:t>
            </a:r>
            <a:r>
              <a:rPr lang="fr-FR" sz="2400" dirty="0" smtClean="0">
                <a:latin typeface="Verdana" pitchFamily="34" charset="0"/>
              </a:rPr>
              <a:t> </a:t>
            </a:r>
            <a:r>
              <a:rPr lang="fr-FR" sz="2400" dirty="0">
                <a:latin typeface="Verdana" pitchFamily="34" charset="0"/>
              </a:rPr>
              <a:t>instantanée de </a:t>
            </a:r>
            <a:r>
              <a:rPr lang="fr-FR" sz="2400" dirty="0" smtClean="0">
                <a:latin typeface="Verdana" pitchFamily="34" charset="0"/>
              </a:rPr>
              <a:t>l’entreprise au </a:t>
            </a:r>
            <a:r>
              <a:rPr lang="fr-FR" sz="2400" dirty="0">
                <a:latin typeface="Verdana" pitchFamily="34" charset="0"/>
              </a:rPr>
              <a:t>dernier jour de </a:t>
            </a:r>
            <a:r>
              <a:rPr lang="fr-FR" sz="2400" dirty="0" smtClean="0">
                <a:latin typeface="Verdana" pitchFamily="34" charset="0"/>
              </a:rPr>
              <a:t>l’exercice ou en cours d’année si des comptes intermédiaires sont établis</a:t>
            </a:r>
          </a:p>
          <a:p>
            <a:endParaRPr lang="fr-FR" sz="2400" dirty="0" smtClean="0">
              <a:latin typeface="Verdana" pitchFamily="34" charset="0"/>
            </a:endParaRPr>
          </a:p>
          <a:p>
            <a:pPr lvl="1">
              <a:spcBef>
                <a:spcPct val="35000"/>
              </a:spcBef>
              <a:buFontTx/>
              <a:buChar char="•"/>
            </a:pPr>
            <a:r>
              <a:rPr lang="fr-FR" sz="2000" dirty="0" smtClean="0">
                <a:latin typeface="Verdana" pitchFamily="34" charset="0"/>
              </a:rPr>
              <a:t>Le </a:t>
            </a:r>
            <a:r>
              <a:rPr lang="fr-FR" sz="2000" dirty="0">
                <a:latin typeface="Verdana" pitchFamily="34" charset="0"/>
              </a:rPr>
              <a:t>bilan est cumulatif, il reprend aussi les soldes à la clôture du précédent exercice </a:t>
            </a:r>
          </a:p>
          <a:p>
            <a:pPr lvl="2">
              <a:spcBef>
                <a:spcPct val="35000"/>
              </a:spcBef>
              <a:buFontTx/>
              <a:buChar char="•"/>
            </a:pPr>
            <a:r>
              <a:rPr lang="fr-FR" sz="1600" b="1" u="sng" dirty="0">
                <a:latin typeface="Verdana" pitchFamily="34" charset="0"/>
              </a:rPr>
              <a:t>Exemple</a:t>
            </a:r>
            <a:r>
              <a:rPr lang="fr-FR" sz="1600" dirty="0">
                <a:latin typeface="Verdana" pitchFamily="34" charset="0"/>
              </a:rPr>
              <a:t> : cumul des immobilisations acquises et non encore cédées, cumul des créances clients non encore payées…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2231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8571">
        <p14:reveal/>
      </p:transition>
    </mc:Choice>
    <mc:Fallback xmlns="">
      <p:transition spd="slow" advTm="857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Actif de l’entreprise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L’actif</a:t>
            </a:r>
          </a:p>
          <a:p>
            <a:pPr lvl="1"/>
            <a:r>
              <a:rPr lang="fr-FR" dirty="0"/>
              <a:t>Actif immobilisé : </a:t>
            </a:r>
          </a:p>
          <a:p>
            <a:pPr lvl="2"/>
            <a:r>
              <a:rPr lang="fr-FR" dirty="0"/>
              <a:t>Investissements pour le moyen et long terme, </a:t>
            </a:r>
            <a:r>
              <a:rPr lang="fr-FR" dirty="0" smtClean="0"/>
              <a:t>il s’agit de l’outil </a:t>
            </a:r>
            <a:r>
              <a:rPr lang="fr-FR" dirty="0"/>
              <a:t>de travail de </a:t>
            </a:r>
            <a:r>
              <a:rPr lang="fr-FR" dirty="0" smtClean="0"/>
              <a:t>l’entreprise. </a:t>
            </a:r>
          </a:p>
          <a:p>
            <a:pPr lvl="3"/>
            <a:r>
              <a:rPr lang="fr-FR" dirty="0" smtClean="0"/>
              <a:t>Il s’agit de dépenses d’une durée de vie supérieure à un an, contrairement aux frais généraux (téléphone, poste…)</a:t>
            </a:r>
          </a:p>
          <a:p>
            <a:pPr lvl="3"/>
            <a:r>
              <a:rPr lang="fr-FR" dirty="0"/>
              <a:t>Exemples : matériels informatiques, agencements des locaux, bâtiment acquis…</a:t>
            </a:r>
          </a:p>
          <a:p>
            <a:pPr lvl="3"/>
            <a:endParaRPr lang="fr-FR" dirty="0"/>
          </a:p>
          <a:p>
            <a:pPr lvl="2"/>
            <a:r>
              <a:rPr lang="fr-FR" dirty="0"/>
              <a:t>L’amortissement : </a:t>
            </a:r>
            <a:r>
              <a:rPr lang="fr-FR" dirty="0" smtClean="0"/>
              <a:t>permet de </a:t>
            </a:r>
            <a:r>
              <a:rPr lang="fr-FR" dirty="0"/>
              <a:t>mesurer la perte de valeur d’un actif immobilisé et préparer son </a:t>
            </a:r>
            <a:r>
              <a:rPr lang="fr-FR" dirty="0" smtClean="0"/>
              <a:t>renouvellement</a:t>
            </a:r>
            <a:endParaRPr lang="fr-FR" dirty="0"/>
          </a:p>
          <a:p>
            <a:pPr lvl="2"/>
            <a:r>
              <a:rPr lang="fr-FR" b="1" u="sng" dirty="0" smtClean="0"/>
              <a:t>Exemple</a:t>
            </a:r>
            <a:r>
              <a:rPr lang="fr-FR" dirty="0" smtClean="0"/>
              <a:t> :</a:t>
            </a:r>
          </a:p>
          <a:p>
            <a:pPr lvl="3"/>
            <a:r>
              <a:rPr lang="fr-FR" dirty="0" smtClean="0"/>
              <a:t>Achat d’un ordinateur le 1</a:t>
            </a:r>
            <a:r>
              <a:rPr lang="fr-FR" baseline="30000" dirty="0" smtClean="0"/>
              <a:t>er</a:t>
            </a:r>
            <a:r>
              <a:rPr lang="fr-FR" dirty="0" smtClean="0"/>
              <a:t> janvier 2010 pour 10 000 €</a:t>
            </a:r>
          </a:p>
          <a:p>
            <a:pPr lvl="3"/>
            <a:r>
              <a:rPr lang="fr-FR" dirty="0" smtClean="0"/>
              <a:t>Amortissement sur 3 ans, soit un amortissement annuel de 3 333 €</a:t>
            </a:r>
          </a:p>
          <a:p>
            <a:pPr lvl="3"/>
            <a:r>
              <a:rPr lang="fr-FR" dirty="0" smtClean="0"/>
              <a:t>Ces 3 333 € vont diminuer le résultat de l’entreprise</a:t>
            </a:r>
          </a:p>
          <a:p>
            <a:pPr lvl="3"/>
            <a:r>
              <a:rPr lang="fr-FR" dirty="0" smtClean="0"/>
              <a:t>Ces 3 333 €, permettent d’anticiper le renouvellement de cet ordinateur.</a:t>
            </a:r>
          </a:p>
          <a:p>
            <a:pPr lvl="2"/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</p:spTree>
    <p:extLst>
      <p:ext uri="{BB962C8B-B14F-4D97-AF65-F5344CB8AC3E}">
        <p14:creationId xmlns:p14="http://schemas.microsoft.com/office/powerpoint/2010/main" val="244218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9185">
        <p14:reveal/>
      </p:transition>
    </mc:Choice>
    <mc:Fallback xmlns="">
      <p:transition spd="slow" advTm="918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Actif de l’entreprise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1484784"/>
            <a:ext cx="7772400" cy="4572000"/>
          </a:xfrm>
        </p:spPr>
        <p:txBody>
          <a:bodyPr>
            <a:normAutofit/>
          </a:bodyPr>
          <a:lstStyle/>
          <a:p>
            <a:r>
              <a:rPr lang="fr-FR" dirty="0"/>
              <a:t>Actif </a:t>
            </a:r>
            <a:r>
              <a:rPr lang="fr-FR" dirty="0" smtClean="0"/>
              <a:t>circulant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Un actif circulant est un actif qui à terme doit devenir de la trésorerie : je facture, j’attends de me faire payer, j’encaisse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Les créances clients au bilan correspondent aux montants facturés et non encaissés</a:t>
            </a:r>
          </a:p>
          <a:p>
            <a:pPr lvl="4"/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</p:spTree>
    <p:extLst>
      <p:ext uri="{BB962C8B-B14F-4D97-AF65-F5344CB8AC3E}">
        <p14:creationId xmlns:p14="http://schemas.microsoft.com/office/powerpoint/2010/main" val="328101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8376">
        <p14:reveal/>
      </p:transition>
    </mc:Choice>
    <mc:Fallback xmlns="">
      <p:transition spd="slow" advTm="837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Actif de l’entreprise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1484784"/>
            <a:ext cx="7772400" cy="4572000"/>
          </a:xfrm>
        </p:spPr>
        <p:txBody>
          <a:bodyPr>
            <a:normAutofit fontScale="47500" lnSpcReduction="20000"/>
          </a:bodyPr>
          <a:lstStyle/>
          <a:p>
            <a:r>
              <a:rPr lang="fr-FR" sz="3800" b="1" dirty="0"/>
              <a:t>Actif </a:t>
            </a:r>
            <a:r>
              <a:rPr lang="fr-FR" sz="3800" b="1" dirty="0" smtClean="0"/>
              <a:t>circulant</a:t>
            </a:r>
          </a:p>
          <a:p>
            <a:endParaRPr lang="fr-FR" dirty="0" smtClean="0"/>
          </a:p>
          <a:p>
            <a:pPr lvl="1"/>
            <a:r>
              <a:rPr lang="fr-FR" sz="3800" dirty="0" smtClean="0"/>
              <a:t>Il est indispensable de suivre </a:t>
            </a:r>
            <a:r>
              <a:rPr lang="fr-FR" sz="3800" dirty="0"/>
              <a:t>ses clients afin de se faire payer et éviter de perdre de </a:t>
            </a:r>
            <a:r>
              <a:rPr lang="fr-FR" sz="3800" dirty="0" smtClean="0"/>
              <a:t>l’argent</a:t>
            </a:r>
          </a:p>
          <a:p>
            <a:pPr lvl="2"/>
            <a:r>
              <a:rPr lang="fr-FR" sz="3300" dirty="0" smtClean="0"/>
              <a:t>Travailler </a:t>
            </a:r>
            <a:r>
              <a:rPr lang="fr-FR" sz="3300" dirty="0"/>
              <a:t>avec de bons clients</a:t>
            </a:r>
          </a:p>
          <a:p>
            <a:pPr lvl="2"/>
            <a:r>
              <a:rPr lang="fr-FR" sz="3300" dirty="0"/>
              <a:t>Négocier des délais de règlements </a:t>
            </a:r>
            <a:r>
              <a:rPr lang="fr-FR" sz="3300" dirty="0" smtClean="0"/>
              <a:t>courts </a:t>
            </a:r>
          </a:p>
          <a:p>
            <a:pPr lvl="3"/>
            <a:r>
              <a:rPr lang="fr-FR" sz="3300" dirty="0" smtClean="0"/>
              <a:t>si un client paie à 30 jours ou à 90 jours, dans le deuxième cas il faudra attendre 60 jours de plus, ce qui peut provoquer des difficultés de trésorerie</a:t>
            </a:r>
            <a:endParaRPr lang="fr-FR" sz="3300" dirty="0"/>
          </a:p>
          <a:p>
            <a:pPr lvl="2"/>
            <a:r>
              <a:rPr lang="fr-FR" sz="3300" dirty="0"/>
              <a:t>Facturer </a:t>
            </a:r>
            <a:r>
              <a:rPr lang="fr-FR" sz="3300" dirty="0" smtClean="0"/>
              <a:t>rapidement </a:t>
            </a:r>
          </a:p>
          <a:p>
            <a:pPr lvl="3"/>
            <a:r>
              <a:rPr lang="fr-FR" sz="3300" dirty="0" smtClean="0"/>
              <a:t>le délai de paiement commence à la date de facturation</a:t>
            </a:r>
            <a:endParaRPr lang="fr-FR" sz="3300" dirty="0"/>
          </a:p>
          <a:p>
            <a:pPr lvl="2"/>
            <a:r>
              <a:rPr lang="fr-FR" sz="3300" dirty="0"/>
              <a:t>Avoir une comptabilité à jour </a:t>
            </a:r>
            <a:r>
              <a:rPr lang="fr-FR" sz="3300" dirty="0" smtClean="0"/>
              <a:t>afin de connaître ce qui est dû</a:t>
            </a:r>
            <a:endParaRPr lang="fr-FR" sz="3300" dirty="0"/>
          </a:p>
          <a:p>
            <a:pPr lvl="2"/>
            <a:r>
              <a:rPr lang="fr-FR" sz="3300" dirty="0"/>
              <a:t>Relancer les </a:t>
            </a:r>
            <a:r>
              <a:rPr lang="fr-FR" sz="3300" dirty="0" smtClean="0"/>
              <a:t>clients lorsque l’échéance est dépassée</a:t>
            </a:r>
            <a:endParaRPr lang="fr-FR" sz="3300" dirty="0"/>
          </a:p>
          <a:p>
            <a:pPr lvl="2"/>
            <a:r>
              <a:rPr lang="fr-FR" sz="3300" dirty="0"/>
              <a:t>Suivre de près les créances impayées afin de de ne pas avoir à déprécier cette créance</a:t>
            </a:r>
          </a:p>
          <a:p>
            <a:pPr lvl="3"/>
            <a:r>
              <a:rPr lang="fr-FR" sz="3300" dirty="0"/>
              <a:t>Impact sur la trésorerie de </a:t>
            </a:r>
            <a:r>
              <a:rPr lang="fr-FR" sz="3300" dirty="0" smtClean="0"/>
              <a:t>l’entreprise</a:t>
            </a:r>
          </a:p>
          <a:p>
            <a:pPr lvl="3"/>
            <a:r>
              <a:rPr lang="fr-FR" sz="3300" dirty="0" smtClean="0"/>
              <a:t>Impact sur le résultat de l’entreprise (car une créance douteuses, doit être dépréciée, voire être passée en charges si elle est irrécouvrable)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</p:spTree>
    <p:extLst>
      <p:ext uri="{BB962C8B-B14F-4D97-AF65-F5344CB8AC3E}">
        <p14:creationId xmlns:p14="http://schemas.microsoft.com/office/powerpoint/2010/main" val="30119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1172">
        <p14:reveal/>
      </p:transition>
    </mc:Choice>
    <mc:Fallback xmlns="">
      <p:transition spd="slow" advTm="1117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200" dirty="0" smtClean="0"/>
              <a:t>Présentation au bilan </a:t>
            </a:r>
            <a:r>
              <a:rPr lang="fr-FR" sz="3200" dirty="0"/>
              <a:t>d’une </a:t>
            </a:r>
            <a:r>
              <a:rPr lang="fr-FR" sz="3200" dirty="0" smtClean="0"/>
              <a:t>entreprise des amortissements et dépréciations</a:t>
            </a:r>
            <a:endParaRPr lang="fr-FR" sz="32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1872060"/>
              </p:ext>
            </p:extLst>
          </p:nvPr>
        </p:nvGraphicFramePr>
        <p:xfrm>
          <a:off x="914400" y="1556791"/>
          <a:ext cx="5829300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325"/>
                <a:gridCol w="1192163"/>
                <a:gridCol w="1872208"/>
                <a:gridCol w="1307604"/>
              </a:tblGrid>
              <a:tr h="261848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Actif immobilisé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Amortissement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Valeur nette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Ordinateur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10 000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3 333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6667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943276"/>
              </p:ext>
            </p:extLst>
          </p:nvPr>
        </p:nvGraphicFramePr>
        <p:xfrm>
          <a:off x="899592" y="3501008"/>
          <a:ext cx="5829300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114450"/>
                <a:gridCol w="1621854"/>
                <a:gridCol w="1292796"/>
              </a:tblGrid>
              <a:tr h="261848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Actif circulant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Brut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Dépréciation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Valeur nette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Créance client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119 600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100 000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19</a:t>
                      </a:r>
                      <a:r>
                        <a:rPr lang="fr-FR" baseline="0" dirty="0" smtClean="0"/>
                        <a:t> 600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</p:spTree>
    <p:extLst>
      <p:ext uri="{BB962C8B-B14F-4D97-AF65-F5344CB8AC3E}">
        <p14:creationId xmlns:p14="http://schemas.microsoft.com/office/powerpoint/2010/main" val="71163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5621">
        <p14:reveal/>
      </p:transition>
    </mc:Choice>
    <mc:Fallback xmlns="">
      <p:transition spd="slow" advTm="562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Actif de l’entreprise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Actif </a:t>
            </a:r>
            <a:r>
              <a:rPr lang="fr-FR" dirty="0" smtClean="0"/>
              <a:t>circulant</a:t>
            </a:r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Encaisser </a:t>
            </a:r>
            <a:r>
              <a:rPr lang="fr-FR" dirty="0"/>
              <a:t>les clients : trésorerie de l’entreprise</a:t>
            </a:r>
          </a:p>
          <a:p>
            <a:pPr lvl="2"/>
            <a:r>
              <a:rPr lang="fr-FR" dirty="0"/>
              <a:t>La trésorerie</a:t>
            </a:r>
          </a:p>
          <a:p>
            <a:pPr lvl="3"/>
            <a:r>
              <a:rPr lang="fr-FR" dirty="0"/>
              <a:t>Outil d’indépendance de l’entreprise</a:t>
            </a:r>
          </a:p>
          <a:p>
            <a:pPr lvl="3"/>
            <a:r>
              <a:rPr lang="fr-FR" dirty="0"/>
              <a:t>Pouvoir payer les dépenses courantes et les nouveaux investissements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</p:spTree>
    <p:extLst>
      <p:ext uri="{BB962C8B-B14F-4D97-AF65-F5344CB8AC3E}">
        <p14:creationId xmlns:p14="http://schemas.microsoft.com/office/powerpoint/2010/main" val="163753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6569">
        <p14:reveal/>
      </p:transition>
    </mc:Choice>
    <mc:Fallback xmlns="">
      <p:transition spd="slow" advTm="656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Passif de l’entreprise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Le passif</a:t>
            </a:r>
          </a:p>
          <a:p>
            <a:pPr lvl="1"/>
            <a:r>
              <a:rPr lang="fr-FR" dirty="0"/>
              <a:t>Les dettes :</a:t>
            </a:r>
          </a:p>
          <a:p>
            <a:pPr lvl="2"/>
            <a:r>
              <a:rPr lang="fr-FR" dirty="0"/>
              <a:t>Outil de mesure des dépenses engagées et restant à payer</a:t>
            </a:r>
          </a:p>
          <a:p>
            <a:pPr lvl="3"/>
            <a:r>
              <a:rPr lang="fr-FR" dirty="0" smtClean="0"/>
              <a:t>Emprunts</a:t>
            </a:r>
          </a:p>
          <a:p>
            <a:pPr lvl="3"/>
            <a:r>
              <a:rPr lang="fr-FR" dirty="0" smtClean="0"/>
              <a:t>Dettes </a:t>
            </a:r>
            <a:r>
              <a:rPr lang="fr-FR" dirty="0"/>
              <a:t>vis-à-vis des salariés, dettes vis-à-vis des organismes </a:t>
            </a:r>
            <a:r>
              <a:rPr lang="fr-FR" dirty="0" smtClean="0"/>
              <a:t>sociaux</a:t>
            </a:r>
          </a:p>
          <a:p>
            <a:pPr lvl="4"/>
            <a:r>
              <a:rPr lang="fr-FR" dirty="0" smtClean="0"/>
              <a:t>Salaires à payer</a:t>
            </a:r>
          </a:p>
          <a:p>
            <a:pPr lvl="4"/>
            <a:r>
              <a:rPr lang="fr-FR" dirty="0" smtClean="0"/>
              <a:t>Urssaf, pôle emploi, caisse de retraite…</a:t>
            </a:r>
            <a:endParaRPr lang="fr-FR" dirty="0"/>
          </a:p>
          <a:p>
            <a:pPr lvl="3"/>
            <a:r>
              <a:rPr lang="fr-FR" dirty="0"/>
              <a:t>Dettes vis-à-vis des </a:t>
            </a:r>
            <a:r>
              <a:rPr lang="fr-FR" dirty="0" smtClean="0"/>
              <a:t>impôts</a:t>
            </a:r>
          </a:p>
          <a:p>
            <a:pPr lvl="4"/>
            <a:r>
              <a:rPr lang="fr-FR" dirty="0" smtClean="0"/>
              <a:t>TVA, autres impôts…</a:t>
            </a:r>
            <a:endParaRPr lang="fr-FR" dirty="0"/>
          </a:p>
          <a:p>
            <a:pPr lvl="3"/>
            <a:r>
              <a:rPr lang="fr-FR" dirty="0"/>
              <a:t>Dettes vis-à-vis des fournisseurs</a:t>
            </a:r>
          </a:p>
          <a:p>
            <a:pPr lvl="4"/>
            <a:r>
              <a:rPr lang="fr-FR" dirty="0" smtClean="0"/>
              <a:t>Il s’agit des montants facturés par les fournisseurs et non encore payés</a:t>
            </a:r>
          </a:p>
          <a:p>
            <a:pPr lvl="4"/>
            <a:r>
              <a:rPr lang="fr-FR" dirty="0" smtClean="0"/>
              <a:t>Intérêt </a:t>
            </a:r>
            <a:r>
              <a:rPr lang="fr-FR" dirty="0"/>
              <a:t>de négocier </a:t>
            </a:r>
            <a:r>
              <a:rPr lang="fr-FR" dirty="0" smtClean="0"/>
              <a:t>les </a:t>
            </a:r>
            <a:r>
              <a:rPr lang="fr-FR" dirty="0"/>
              <a:t>délais de règlements avec les </a:t>
            </a:r>
            <a:r>
              <a:rPr lang="fr-FR" dirty="0" smtClean="0"/>
              <a:t>fournisseurs, car cela permet alors de décaler une sortie de trésorerie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z="1200" b="1" dirty="0">
                <a:solidFill>
                  <a:srgbClr val="0070C0"/>
                </a:solidFill>
                <a:hlinkClick r:id="rId2"/>
              </a:rPr>
              <a:t>www.forma-learn.com</a:t>
            </a:r>
            <a:r>
              <a:rPr lang="fr-FR" sz="1200" b="1" dirty="0">
                <a:solidFill>
                  <a:srgbClr val="0070C0"/>
                </a:solidFill>
              </a:rPr>
              <a:t> – Guy de CIBON</a:t>
            </a:r>
          </a:p>
        </p:txBody>
      </p:sp>
    </p:spTree>
    <p:extLst>
      <p:ext uri="{BB962C8B-B14F-4D97-AF65-F5344CB8AC3E}">
        <p14:creationId xmlns:p14="http://schemas.microsoft.com/office/powerpoint/2010/main" val="2747348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8939">
        <p14:reveal/>
      </p:transition>
    </mc:Choice>
    <mc:Fallback xmlns="">
      <p:transition spd="slow" advTm="893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387</TotalTime>
  <Words>458</Words>
  <Application>Microsoft Office PowerPoint</Application>
  <PresentationFormat>Affichage à l'écran (4:3)</PresentationFormat>
  <Paragraphs>124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Capitaux</vt:lpstr>
      <vt:lpstr>Présentation de la  formation sur  le bilan financier</vt:lpstr>
      <vt:lpstr>Présentation du bilan d’une entreprise</vt:lpstr>
      <vt:lpstr>Présentation du bilan d’une entreprise</vt:lpstr>
      <vt:lpstr>Actif de l’entreprise</vt:lpstr>
      <vt:lpstr>Actif de l’entreprise</vt:lpstr>
      <vt:lpstr>Actif de l’entreprise</vt:lpstr>
      <vt:lpstr>Présentation au bilan d’une entreprise des amortissements et dépréciations</vt:lpstr>
      <vt:lpstr>Actif de l’entreprise</vt:lpstr>
      <vt:lpstr>Passif de l’entreprise</vt:lpstr>
      <vt:lpstr>Fin de la présentation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sur  le bilan financier en agence média</dc:title>
  <dc:creator>admin</dc:creator>
  <cp:lastModifiedBy>admin</cp:lastModifiedBy>
  <cp:revision>180</cp:revision>
  <dcterms:created xsi:type="dcterms:W3CDTF">2011-10-16T17:31:59Z</dcterms:created>
  <dcterms:modified xsi:type="dcterms:W3CDTF">2012-04-21T06:56:42Z</dcterms:modified>
</cp:coreProperties>
</file>