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508" r:id="rId4"/>
    <p:sldId id="509" r:id="rId5"/>
    <p:sldId id="510" r:id="rId6"/>
    <p:sldId id="511" r:id="rId7"/>
    <p:sldId id="300" r:id="rId8"/>
    <p:sldId id="291" r:id="rId9"/>
    <p:sldId id="290" r:id="rId10"/>
    <p:sldId id="263" r:id="rId11"/>
    <p:sldId id="279" r:id="rId12"/>
  </p:sldIdLst>
  <p:sldSz cx="9144000" cy="6858000" type="screen4x3"/>
  <p:notesSz cx="9926638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r-FR" smtClean="0"/>
              <a:t>Septembre 2015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581E4-4F98-4B7D-9818-A020955A18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87076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r-FR" smtClean="0"/>
              <a:t>Septembre 2015</a:t>
            </a:r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85795-C65B-42FF-B6E8-F3F65BA339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25680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019C8-BA47-4F0F-8EC4-291BE8293B00}" type="datetime1">
              <a:rPr lang="fr-FR" smtClean="0"/>
              <a:t>05/11/2015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FORMA-LEARN</a:t>
            </a:r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E84F45C-2027-49AE-B4DE-683A79C6D4DF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A2F-7C6A-4A89-8376-C8CEEDE54D76}" type="datetime1">
              <a:rPr lang="fr-FR" smtClean="0"/>
              <a:t>05/11/2015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FORMA-LEARN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F45C-2027-49AE-B4DE-683A79C6D4D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3CDA-865E-4968-939C-9D24D664F495}" type="datetime1">
              <a:rPr lang="fr-FR" smtClean="0"/>
              <a:t>05/11/2015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FORMA-LEARN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F45C-2027-49AE-B4DE-683A79C6D4D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C17B-9379-49BF-B314-B2768F3843D0}" type="datetime1">
              <a:rPr lang="fr-FR" smtClean="0"/>
              <a:t>05/11/2015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FORMA-LEARN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F45C-2027-49AE-B4DE-683A79C6D4D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74A9-A897-47BC-B45E-FEBE66D1D273}" type="datetime1">
              <a:rPr lang="fr-FR" smtClean="0"/>
              <a:t>05/11/2015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fr-FR" smtClean="0"/>
              <a:t>FORMA-LEARN</a:t>
            </a:r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E84F45C-2027-49AE-B4DE-683A79C6D4D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DBC1-71D3-4055-926B-CF8AED5FA1B8}" type="datetime1">
              <a:rPr lang="fr-FR" smtClean="0"/>
              <a:t>05/11/2015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FORMA-LEARN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F45C-2027-49AE-B4DE-683A79C6D4D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B215-EB7F-41A3-8C60-EFF60BF52B56}" type="datetime1">
              <a:rPr lang="fr-FR" smtClean="0"/>
              <a:t>05/11/2015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FORMA-LEARN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F45C-2027-49AE-B4DE-683A79C6D4DF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E3B4-1D57-4815-A1B2-E36785B33651}" type="datetime1">
              <a:rPr lang="fr-FR" smtClean="0"/>
              <a:t>05/11/2015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FORMA-LEARN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F45C-2027-49AE-B4DE-683A79C6D4D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87CC-BF0E-4105-923D-0FBB8648F2E3}" type="datetime1">
              <a:rPr lang="fr-FR" smtClean="0"/>
              <a:t>05/11/2015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FORMA-LEARN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F45C-2027-49AE-B4DE-683A79C6D4D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76AE-830A-4793-9876-F1693007F38B}" type="datetime1">
              <a:rPr lang="fr-FR" smtClean="0"/>
              <a:t>05/11/2015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FORMA-LEARN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F45C-2027-49AE-B4DE-683A79C6D4DF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2A9B-E294-42F7-9D8C-CBAB5D81A011}" type="datetime1">
              <a:rPr lang="fr-FR" smtClean="0"/>
              <a:t>05/11/2015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fr-FR" smtClean="0"/>
              <a:t>FORMA-LEARN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E84F45C-2027-49AE-B4DE-683A79C6D4DF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4F989C7-E28D-48F5-AD9D-FFB3CF786D76}" type="datetime1">
              <a:rPr lang="fr-FR" smtClean="0"/>
              <a:t>05/11/2015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FORMA-LEARN</a:t>
            </a:r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E84F45C-2027-49AE-B4DE-683A79C6D4D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b="1" dirty="0" smtClean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Formation initiation en comptabilité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F45C-2027-49AE-B4DE-683A79C6D4DF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FORMA-LEARN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27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Présentation du bilan d’une entreprise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71600" y="1484784"/>
            <a:ext cx="7772400" cy="4572000"/>
          </a:xfrm>
        </p:spPr>
        <p:txBody>
          <a:bodyPr/>
          <a:lstStyle/>
          <a:p>
            <a:pPr marL="342900" lvl="1" indent="-342900">
              <a:spcBef>
                <a:spcPts val="580"/>
              </a:spcBef>
              <a:buFont typeface="Arial" pitchFamily="34" charset="0"/>
              <a:buChar char="•"/>
            </a:pPr>
            <a:r>
              <a:rPr lang="fr-FR" sz="2000" b="1" dirty="0" smtClean="0">
                <a:solidFill>
                  <a:schemeClr val="bg1">
                    <a:lumMod val="50000"/>
                  </a:schemeClr>
                </a:solidFill>
              </a:rPr>
              <a:t>Bilan comptable synthétique</a:t>
            </a:r>
          </a:p>
          <a:p>
            <a:pPr marL="342900" lvl="1" indent="-342900">
              <a:spcBef>
                <a:spcPts val="580"/>
              </a:spcBef>
              <a:buFont typeface="Arial" pitchFamily="34" charset="0"/>
              <a:buChar char="•"/>
            </a:pPr>
            <a:endParaRPr lang="fr-FR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342900" lvl="1" indent="-342900">
              <a:spcBef>
                <a:spcPts val="580"/>
              </a:spcBef>
              <a:buFont typeface="Arial" pitchFamily="34" charset="0"/>
              <a:buChar char="•"/>
            </a:pPr>
            <a:endParaRPr lang="fr-FR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6B4-14A2-4956-844B-44F4C33842C3}" type="slidenum">
              <a:rPr lang="fr-FR" smtClean="0"/>
              <a:pPr/>
              <a:t>10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735629"/>
              </p:ext>
            </p:extLst>
          </p:nvPr>
        </p:nvGraphicFramePr>
        <p:xfrm>
          <a:off x="1187624" y="1988840"/>
          <a:ext cx="7414592" cy="4026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717848"/>
                <a:gridCol w="1370384"/>
                <a:gridCol w="720080"/>
                <a:gridCol w="1872208"/>
                <a:gridCol w="717848"/>
              </a:tblGrid>
              <a:tr h="261991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u="none" strike="noStrike" dirty="0">
                          <a:effectLst/>
                        </a:rPr>
                        <a:t>Actif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</a:rPr>
                        <a:t>Montant </a:t>
                      </a:r>
                      <a:endParaRPr lang="fr-FR" sz="12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fr-FR" sz="1200" u="none" strike="noStrike" dirty="0" smtClean="0">
                          <a:effectLst/>
                        </a:rPr>
                        <a:t>Brut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</a:rPr>
                        <a:t>Amortissements/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dépréciations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</a:rPr>
                        <a:t>Montant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Net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u="none" strike="noStrike" dirty="0">
                          <a:effectLst/>
                        </a:rPr>
                        <a:t>Passif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</a:rPr>
                        <a:t> </a:t>
                      </a:r>
                      <a:r>
                        <a:rPr lang="fr-FR" sz="1200" u="none" strike="noStrike" dirty="0" smtClean="0">
                          <a:effectLst/>
                        </a:rPr>
                        <a:t>Montant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</a:tr>
              <a:tr h="14737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u="none" strike="noStrike" dirty="0">
                          <a:effectLst/>
                        </a:rPr>
                        <a:t>Actif immobilisé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u="none" strike="noStrike" dirty="0">
                          <a:effectLst/>
                        </a:rPr>
                        <a:t>Capitaux propres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 anchor="b"/>
                </a:tc>
              </a:tr>
              <a:tr h="110255"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000000"/>
                        </a:buClr>
                        <a:buSzPts val="1200"/>
                        <a:buFont typeface="Arial" pitchFamily="34" charset="0"/>
                        <a:buChar char="•"/>
                      </a:pPr>
                      <a:r>
                        <a:rPr lang="fr-FR" sz="1050" b="1" u="none" strike="noStrike" dirty="0">
                          <a:effectLst/>
                        </a:rPr>
                        <a:t>Immobilisations incorporelles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000000"/>
                        </a:buClr>
                        <a:buSzPts val="1200"/>
                        <a:buFont typeface="Arial" pitchFamily="34" charset="0"/>
                        <a:buChar char="•"/>
                      </a:pPr>
                      <a:r>
                        <a:rPr lang="fr-FR" sz="1050" u="none" strike="noStrike" dirty="0">
                          <a:effectLst/>
                        </a:rPr>
                        <a:t>Capital (capital versé par les actionnaires)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 anchor="b"/>
                </a:tc>
              </a:tr>
              <a:tr h="110255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fr-FR" sz="1050" u="none" strike="noStrike" dirty="0">
                          <a:effectLst/>
                        </a:rPr>
                        <a:t>Logiciels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000000"/>
                        </a:buClr>
                        <a:buSzPts val="1200"/>
                        <a:buFont typeface="Arial" pitchFamily="34" charset="0"/>
                        <a:buChar char="•"/>
                      </a:pPr>
                      <a:r>
                        <a:rPr lang="fr-FR" sz="1050" u="none" strike="noStrike" dirty="0">
                          <a:effectLst/>
                        </a:rPr>
                        <a:t>Réserves (résultats antérieurs non distribués)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 anchor="b"/>
                </a:tc>
              </a:tr>
              <a:tr h="88998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fr-FR" sz="1050" u="none" strike="noStrike" dirty="0">
                          <a:effectLst/>
                        </a:rPr>
                        <a:t>Brevets…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 dirty="0">
                          <a:effectLst/>
                        </a:rPr>
                        <a:t> 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000000"/>
                        </a:buClr>
                        <a:buSzPts val="1200"/>
                        <a:buFont typeface="Arial" pitchFamily="34" charset="0"/>
                        <a:buChar char="•"/>
                      </a:pPr>
                      <a:r>
                        <a:rPr lang="fr-FR" sz="1050" u="none" strike="noStrike" dirty="0">
                          <a:effectLst/>
                        </a:rPr>
                        <a:t>Résultat de l’année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 anchor="b"/>
                </a:tc>
              </a:tr>
              <a:tr h="110255"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000000"/>
                        </a:buClr>
                        <a:buSzPts val="1200"/>
                        <a:buFont typeface="Arial" pitchFamily="34" charset="0"/>
                        <a:buChar char="•"/>
                      </a:pPr>
                      <a:r>
                        <a:rPr lang="fr-FR" sz="1050" b="1" u="none" strike="noStrike" dirty="0">
                          <a:effectLst/>
                        </a:rPr>
                        <a:t>Immobilisations corporelles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 dirty="0">
                          <a:effectLst/>
                        </a:rPr>
                        <a:t> 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 dirty="0">
                          <a:effectLst/>
                        </a:rPr>
                        <a:t> 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 anchor="b"/>
                </a:tc>
              </a:tr>
              <a:tr h="110255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fr-FR" sz="1050" u="none" strike="noStrike" dirty="0">
                          <a:effectLst/>
                        </a:rPr>
                        <a:t>Terrains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 dirty="0">
                          <a:effectLst/>
                        </a:rPr>
                        <a:t> 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 anchor="b"/>
                </a:tc>
              </a:tr>
              <a:tr h="110255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fr-FR" sz="1050" u="none" strike="noStrike" dirty="0">
                          <a:effectLst/>
                        </a:rPr>
                        <a:t>Constructions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 dirty="0">
                          <a:effectLst/>
                        </a:rPr>
                        <a:t> 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 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 anchor="b"/>
                </a:tc>
              </a:tr>
              <a:tr h="114621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fr-FR" sz="1050" u="none" strike="noStrike" dirty="0">
                          <a:effectLst/>
                        </a:rPr>
                        <a:t>Matériels informatiques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 dirty="0">
                          <a:effectLst/>
                        </a:rPr>
                        <a:t> 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 anchor="b"/>
                </a:tc>
              </a:tr>
              <a:tr h="147370">
                <a:tc>
                  <a:txBody>
                    <a:bodyPr/>
                    <a:lstStyle/>
                    <a:p>
                      <a:pPr algn="l" rtl="0" fontAlgn="ctr">
                        <a:buClr>
                          <a:srgbClr val="000000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fr-FR" sz="1050" u="none" strike="noStrike" dirty="0">
                          <a:effectLst/>
                        </a:rPr>
                        <a:t>Véhicules….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u="none" strike="noStrike" dirty="0">
                          <a:effectLst/>
                        </a:rPr>
                        <a:t>Provisions pour risques et charges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 anchor="b"/>
                </a:tc>
              </a:tr>
              <a:tr h="110255"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000000"/>
                        </a:buClr>
                        <a:buSzPts val="1200"/>
                        <a:buFont typeface="Arial" pitchFamily="34" charset="0"/>
                        <a:buChar char="•"/>
                      </a:pPr>
                      <a:r>
                        <a:rPr lang="fr-FR" sz="1050" b="1" u="none" strike="noStrike" dirty="0">
                          <a:effectLst/>
                        </a:rPr>
                        <a:t>Immobilisations financières</a:t>
                      </a:r>
                      <a:endParaRPr lang="fr-FR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 dirty="0">
                          <a:effectLst/>
                        </a:rPr>
                        <a:t> 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 anchor="b"/>
                </a:tc>
              </a:tr>
              <a:tr h="223784">
                <a:tc>
                  <a:txBody>
                    <a:bodyPr/>
                    <a:lstStyle/>
                    <a:p>
                      <a:pPr marL="171450" indent="-171450" algn="l" rtl="0" eaLnBrk="1" fontAlgn="ctr" latinLnBrk="0" hangingPunct="1">
                        <a:buClr>
                          <a:srgbClr val="000000"/>
                        </a:buClr>
                        <a:buSzPts val="1200"/>
                        <a:buFont typeface="Arial" pitchFamily="34" charset="0"/>
                        <a:buChar char="•"/>
                      </a:pPr>
                      <a:r>
                        <a:rPr kumimoji="0" lang="fr-FR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Prêts, participations dans d’autres sociétés</a:t>
                      </a:r>
                    </a:p>
                  </a:txBody>
                  <a:tcPr marL="392987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 dirty="0">
                          <a:effectLst/>
                        </a:rPr>
                        <a:t> 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 anchor="b"/>
                </a:tc>
              </a:tr>
              <a:tr h="14737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u="none" strike="noStrike" dirty="0">
                          <a:effectLst/>
                        </a:rPr>
                        <a:t>Actif circulant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>
                          <a:effectLst/>
                        </a:rPr>
                        <a:t> 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u="none" strike="noStrike" dirty="0">
                          <a:effectLst/>
                        </a:rPr>
                        <a:t>Dettes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 anchor="b"/>
                </a:tc>
              </a:tr>
              <a:tr h="110255"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000000"/>
                        </a:buClr>
                        <a:buSzPts val="1200"/>
                        <a:buFont typeface="Arial" pitchFamily="34" charset="0"/>
                        <a:buChar char="•"/>
                      </a:pPr>
                      <a:r>
                        <a:rPr lang="fr-FR" sz="1050" u="none" strike="noStrike" dirty="0">
                          <a:effectLst/>
                        </a:rPr>
                        <a:t>Stocks 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Perpetua"/>
                      </a:endParaRPr>
                    </a:p>
                  </a:txBody>
                  <a:tcPr marL="5458" marR="5458" marT="5458" marB="0" anchor="ctr"/>
                </a:tc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000000"/>
                        </a:buClr>
                        <a:buSzPts val="1200"/>
                        <a:buFont typeface="Arial" pitchFamily="34" charset="0"/>
                        <a:buChar char="•"/>
                      </a:pPr>
                      <a:r>
                        <a:rPr lang="fr-FR" sz="1050" u="none" strike="noStrike" dirty="0">
                          <a:effectLst/>
                        </a:rPr>
                        <a:t>Emprunts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 anchor="b"/>
                </a:tc>
              </a:tr>
              <a:tr h="110255"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000000"/>
                        </a:buClr>
                        <a:buSzPts val="1200"/>
                        <a:buFont typeface="Arial" pitchFamily="34" charset="0"/>
                        <a:buChar char="•"/>
                      </a:pPr>
                      <a:r>
                        <a:rPr lang="fr-FR" sz="1050" u="none" strike="noStrike" dirty="0">
                          <a:effectLst/>
                        </a:rPr>
                        <a:t>Créances clients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000000"/>
                        </a:buClr>
                        <a:buSzPts val="1200"/>
                        <a:buFont typeface="Arial" pitchFamily="34" charset="0"/>
                        <a:buChar char="•"/>
                      </a:pPr>
                      <a:r>
                        <a:rPr lang="fr-FR" sz="1050" u="none" strike="noStrike" dirty="0">
                          <a:effectLst/>
                        </a:rPr>
                        <a:t>Dettes fournisseurs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 anchor="b"/>
                </a:tc>
              </a:tr>
              <a:tr h="110255"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000000"/>
                        </a:buClr>
                        <a:buSzPts val="1200"/>
                        <a:buFont typeface="Arial" pitchFamily="34" charset="0"/>
                        <a:buChar char="•"/>
                      </a:pPr>
                      <a:r>
                        <a:rPr lang="fr-FR" sz="1050" u="none" strike="noStrike" dirty="0">
                          <a:effectLst/>
                        </a:rPr>
                        <a:t>Trésorerie 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50" u="none" strike="noStrike">
                          <a:effectLst/>
                        </a:rPr>
                        <a:t> </a:t>
                      </a:r>
                      <a:endParaRPr lang="fr-F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marL="171450" indent="-171450" algn="l" rtl="0" fontAlgn="ctr">
                        <a:buClr>
                          <a:srgbClr val="000000"/>
                        </a:buClr>
                        <a:buSzPts val="1200"/>
                        <a:buFont typeface="Arial" pitchFamily="34" charset="0"/>
                        <a:buChar char="•"/>
                      </a:pPr>
                      <a:r>
                        <a:rPr lang="fr-FR" sz="1050" u="none" strike="noStrike" dirty="0">
                          <a:effectLst/>
                        </a:rPr>
                        <a:t>Dettes sociales et fiscales</a:t>
                      </a:r>
                      <a:endParaRPr lang="fr-F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7370" marR="5458" marT="54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 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58" marR="5458" marT="5458" marB="0" anchor="b"/>
                </a:tc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FORMA-LEARN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4829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Compte de résultat de l’entreprise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6B4-14A2-4956-844B-44F4C33842C3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772400" cy="4536504"/>
          </a:xfrm>
        </p:spPr>
        <p:txBody>
          <a:bodyPr>
            <a:normAutofit fontScale="62500" lnSpcReduction="20000"/>
          </a:bodyPr>
          <a:lstStyle/>
          <a:p>
            <a:pPr lvl="0"/>
            <a:endParaRPr lang="fr-FR" sz="3100" b="1" cap="all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fr-FR" sz="3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 compte de résultat comme outil de mesure de la performance </a:t>
            </a:r>
            <a:r>
              <a:rPr lang="fr-FR" sz="3100" b="1" u="sng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annuelle</a:t>
            </a:r>
            <a:r>
              <a:rPr lang="fr-FR" sz="3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de l’entreprise hors investissements</a:t>
            </a:r>
          </a:p>
          <a:p>
            <a:pPr lvl="0"/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fr-FR" sz="2600" b="1" dirty="0" smtClean="0">
                <a:latin typeface="Arial" pitchFamily="34" charset="0"/>
                <a:cs typeface="Arial" pitchFamily="34" charset="0"/>
              </a:rPr>
              <a:t>Le compte de résultat fait apparaître le chiffre d’affaires encaissé et non encaissé, ainsi que les dépenses décaissées et non décaissées de l’année</a:t>
            </a:r>
          </a:p>
          <a:p>
            <a:pPr lvl="0"/>
            <a:endParaRPr lang="fr-FR" dirty="0">
              <a:latin typeface="Arial" pitchFamily="34" charset="0"/>
              <a:cs typeface="Arial" pitchFamily="34" charset="0"/>
            </a:endParaRPr>
          </a:p>
          <a:p>
            <a:pPr lvl="0"/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fr-FR" dirty="0">
              <a:latin typeface="Arial" pitchFamily="34" charset="0"/>
              <a:cs typeface="Arial" pitchFamily="34" charset="0"/>
            </a:endParaRPr>
          </a:p>
          <a:p>
            <a:pPr lvl="0"/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fr-FR" dirty="0">
              <a:latin typeface="Arial" pitchFamily="34" charset="0"/>
              <a:cs typeface="Arial" pitchFamily="34" charset="0"/>
            </a:endParaRPr>
          </a:p>
          <a:p>
            <a:pPr lvl="0"/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lvl="0" indent="0" algn="ctr"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0" lvl="0" indent="0" algn="ctr">
              <a:buNone/>
            </a:pPr>
            <a:r>
              <a:rPr lang="fr-FR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Cf. annexe n°2 pour un compte de résultat détaillé</a:t>
            </a:r>
          </a:p>
          <a:p>
            <a:pPr marL="0" indent="0"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011894"/>
              </p:ext>
            </p:extLst>
          </p:nvPr>
        </p:nvGraphicFramePr>
        <p:xfrm>
          <a:off x="1691680" y="3573016"/>
          <a:ext cx="6096000" cy="2670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Résultat</a:t>
                      </a:r>
                      <a:r>
                        <a:rPr lang="fr-FR" baseline="0" dirty="0" smtClean="0">
                          <a:latin typeface="Arial" pitchFamily="34" charset="0"/>
                          <a:cs typeface="Arial" pitchFamily="34" charset="0"/>
                        </a:rPr>
                        <a:t> de l’entreprise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Résultat d’exploitation</a:t>
                      </a:r>
                    </a:p>
                    <a:p>
                      <a:pPr marL="285750" indent="-285750" algn="ctr">
                        <a:buFont typeface="Arial" pitchFamily="34" charset="0"/>
                        <a:buChar char="•"/>
                      </a:pPr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Produits - charges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Résultat financier</a:t>
                      </a:r>
                    </a:p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Produits - charges</a:t>
                      </a:r>
                    </a:p>
                  </a:txBody>
                  <a:tcPr/>
                </a:tc>
              </a:tr>
              <a:tr h="65325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Résultat exceptionnel</a:t>
                      </a:r>
                    </a:p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Produits – charges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b="1" dirty="0" smtClean="0">
                          <a:latin typeface="Arial" pitchFamily="34" charset="0"/>
                          <a:cs typeface="Arial" pitchFamily="34" charset="0"/>
                        </a:rPr>
                        <a:t>Résultat net = somme de ces 3 sous résultats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FORMA-LEARN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832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/>
              <a:t>ROLE DE LA COMPTABILITE</a:t>
            </a:r>
            <a:endParaRPr lang="fr-FR" sz="3600" b="1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755576" y="2564904"/>
            <a:ext cx="7772400" cy="1338262"/>
          </a:xfrm>
        </p:spPr>
        <p:txBody>
          <a:bodyPr/>
          <a:lstStyle/>
          <a:p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FORMA-LEARN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2644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Comptabilité de trésorerie et comptabilité d’engagement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6B4-14A2-4956-844B-44F4C33842C3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1115616" y="1772816"/>
            <a:ext cx="7818072" cy="4475584"/>
          </a:xfrm>
        </p:spPr>
        <p:txBody>
          <a:bodyPr>
            <a:normAutofit fontScale="92500" lnSpcReduction="10000"/>
          </a:bodyPr>
          <a:lstStyle/>
          <a:p>
            <a:r>
              <a:rPr lang="fr-FR" sz="2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Comptabilité d’engagement et comptabilité de recettes-dépenses (comptabilité de trésorerie) :</a:t>
            </a:r>
          </a:p>
          <a:p>
            <a:endParaRPr lang="fr-FR" sz="26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fr-FR" sz="2000" b="1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Comptabilité </a:t>
            </a:r>
            <a:r>
              <a:rPr lang="fr-FR" sz="2000" b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trésorerie :</a:t>
            </a:r>
          </a:p>
          <a:p>
            <a:pPr lvl="2">
              <a:spcBef>
                <a:spcPct val="30000"/>
              </a:spcBef>
            </a:pPr>
            <a:r>
              <a:rPr lang="fr-FR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 comptabilité de trésorerie ne reprend que les recettes et les décaissements de l’entreprise</a:t>
            </a:r>
          </a:p>
          <a:p>
            <a:endParaRPr lang="fr-FR" sz="2000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fr-FR" sz="2000" b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Comptabilité d’engagement :</a:t>
            </a:r>
          </a:p>
          <a:p>
            <a:pPr lvl="2">
              <a:spcBef>
                <a:spcPct val="30000"/>
              </a:spcBef>
            </a:pPr>
            <a:r>
              <a:rPr lang="fr-FR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 comptabilité d’engagement tient aussi compte des montant dus mais non payés </a:t>
            </a:r>
            <a:r>
              <a:rPr lang="fr-FR" i="1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(créances non encaissées, dettes fournisseurs non décaissées</a:t>
            </a:r>
            <a:r>
              <a:rPr lang="fr-FR" i="1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…)</a:t>
            </a:r>
            <a:endParaRPr lang="fr-FR" i="1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2">
              <a:spcBef>
                <a:spcPct val="30000"/>
              </a:spcBef>
            </a:pPr>
            <a:r>
              <a:rPr lang="fr-FR" dirty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 comptabilité d’engagement intègre les amortissements, les dépréciations, les provisions pour risques &amp; charges.</a:t>
            </a:r>
            <a:endParaRPr lang="fr-FR" b="1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FORMA-LEARN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3126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Comptabilité de trésorerie et comptabilité d’engagement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6B4-14A2-4956-844B-44F4C33842C3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1115616" y="1772816"/>
            <a:ext cx="7818072" cy="4475584"/>
          </a:xfrm>
        </p:spPr>
        <p:txBody>
          <a:bodyPr>
            <a:normAutofit/>
          </a:bodyPr>
          <a:lstStyle/>
          <a:p>
            <a:r>
              <a:rPr lang="fr-FR" sz="2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Charges / dépenses</a:t>
            </a:r>
          </a:p>
          <a:p>
            <a:endParaRPr lang="fr-FR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Charges / immobilisations / stocks</a:t>
            </a:r>
          </a:p>
          <a:p>
            <a:endParaRPr lang="fr-FR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Produits recettes</a:t>
            </a:r>
            <a:endParaRPr lang="fr-FR" b="1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FORMA-LEARN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061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Comptabilité de trésorerie et comptabilité d’engagement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6B4-14A2-4956-844B-44F4C33842C3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1115616" y="1772816"/>
            <a:ext cx="7818072" cy="4475584"/>
          </a:xfrm>
        </p:spPr>
        <p:txBody>
          <a:bodyPr>
            <a:normAutofit/>
          </a:bodyPr>
          <a:lstStyle/>
          <a:p>
            <a:r>
              <a:rPr lang="fr-FR" sz="2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Charges / dépenses</a:t>
            </a:r>
          </a:p>
          <a:p>
            <a:pPr marL="0" indent="0">
              <a:buNone/>
            </a:pPr>
            <a:endParaRPr lang="fr-FR" b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FORMA-LEARN</a:t>
            </a:r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324312"/>
              </p:ext>
            </p:extLst>
          </p:nvPr>
        </p:nvGraphicFramePr>
        <p:xfrm>
          <a:off x="755576" y="2348880"/>
          <a:ext cx="7920879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/>
                <a:gridCol w="1728192"/>
                <a:gridCol w="16561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Opérations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Charges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Dépenses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Achats de marchandises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Achats de matières premières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Charges</a:t>
                      </a:r>
                      <a:r>
                        <a:rPr lang="fr-FR" baseline="0" dirty="0" smtClean="0"/>
                        <a:t> externes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Impôts et taxes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Salaires et charges sociales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Dotations aux amortissements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Non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Dotations aux dépréciations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Non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Dotations aux provisions risques et charges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Non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33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Comptabilité de trésorerie et comptabilité d’engagement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6B4-14A2-4956-844B-44F4C33842C3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1115616" y="1772816"/>
            <a:ext cx="7818072" cy="4475584"/>
          </a:xfrm>
        </p:spPr>
        <p:txBody>
          <a:bodyPr>
            <a:normAutofit/>
          </a:bodyPr>
          <a:lstStyle/>
          <a:p>
            <a:r>
              <a:rPr lang="fr-FR" sz="2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Produits / recettes</a:t>
            </a:r>
          </a:p>
          <a:p>
            <a:pPr marL="0" indent="0">
              <a:buNone/>
            </a:pPr>
            <a:endParaRPr lang="fr-FR" b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FORMA-LEARN</a:t>
            </a:r>
            <a:endParaRPr lang="fr-BE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739465"/>
              </p:ext>
            </p:extLst>
          </p:nvPr>
        </p:nvGraphicFramePr>
        <p:xfrm>
          <a:off x="755576" y="2564904"/>
          <a:ext cx="792087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/>
                <a:gridCol w="1728192"/>
                <a:gridCol w="16561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Opérations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Produits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Recettes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Ventes de marchandises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Ventes de matières premières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Subventions d’exploitations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Reprises</a:t>
                      </a:r>
                      <a:r>
                        <a:rPr lang="fr-FR" baseline="0" dirty="0" smtClean="0"/>
                        <a:t> sur provisions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Oui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Non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07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lvl="1" algn="ctr"/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Comptabiliser des écritures de base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/>
              <a:t>Rappels :</a:t>
            </a:r>
            <a:br>
              <a:rPr lang="fr-FR" b="1" dirty="0" smtClean="0"/>
            </a:br>
            <a:endParaRPr lang="fr-FR" b="1" dirty="0" smtClean="0"/>
          </a:p>
          <a:p>
            <a:pPr lvl="1"/>
            <a:r>
              <a:rPr lang="fr-FR" dirty="0" smtClean="0"/>
              <a:t>Nomenclature des comptes :</a:t>
            </a:r>
          </a:p>
          <a:p>
            <a:pPr lvl="2"/>
            <a:r>
              <a:rPr lang="fr-FR" dirty="0" smtClean="0"/>
              <a:t>Classe 1</a:t>
            </a:r>
          </a:p>
          <a:p>
            <a:pPr lvl="2"/>
            <a:r>
              <a:rPr lang="fr-FR" dirty="0" smtClean="0"/>
              <a:t>Classe 2 </a:t>
            </a:r>
          </a:p>
          <a:p>
            <a:pPr lvl="2"/>
            <a:r>
              <a:rPr lang="fr-FR" dirty="0" smtClean="0"/>
              <a:t>Classe 3 </a:t>
            </a:r>
          </a:p>
          <a:p>
            <a:pPr lvl="2"/>
            <a:r>
              <a:rPr lang="fr-FR" dirty="0" smtClean="0"/>
              <a:t>Classe 4 </a:t>
            </a:r>
          </a:p>
          <a:p>
            <a:pPr lvl="2"/>
            <a:r>
              <a:rPr lang="fr-FR" dirty="0" smtClean="0"/>
              <a:t>Classe 5 </a:t>
            </a:r>
          </a:p>
          <a:p>
            <a:pPr lvl="2"/>
            <a:r>
              <a:rPr lang="fr-FR" dirty="0" smtClean="0"/>
              <a:t>Classe 6 / Classe 7</a:t>
            </a:r>
          </a:p>
          <a:p>
            <a:pPr lvl="1"/>
            <a:r>
              <a:rPr lang="fr-FR" dirty="0" smtClean="0"/>
              <a:t>La comptabilité d’engagements</a:t>
            </a:r>
          </a:p>
          <a:p>
            <a:pPr lvl="1"/>
            <a:r>
              <a:rPr lang="fr-FR" dirty="0" smtClean="0"/>
              <a:t>La comptabilité en partie double</a:t>
            </a:r>
          </a:p>
          <a:p>
            <a:pPr lvl="1"/>
            <a:r>
              <a:rPr lang="fr-FR" dirty="0" smtClean="0"/>
              <a:t>Notions de « débit-crédit »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FORMA-LEARN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D56B4-14A2-4956-844B-44F4C33842C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0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EQUILIBRE EMPLOI-RESSOURCES</a:t>
            </a:r>
            <a:endParaRPr lang="fr-FR" sz="360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961182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fr-FR" b="1" dirty="0" smtClean="0"/>
              <a:t>ACTIF = PASSIF</a:t>
            </a:r>
          </a:p>
          <a:p>
            <a:pPr marL="342900" indent="-342900">
              <a:buFont typeface="Arial" pitchFamily="34" charset="0"/>
              <a:buChar char="•"/>
            </a:pPr>
            <a:endParaRPr lang="fr-FR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fr-FR" b="1" dirty="0" smtClean="0"/>
              <a:t>Résultat net dans les capitaux propres = résultat net apparaissant dans le compte de résultat</a:t>
            </a:r>
            <a:endParaRPr lang="fr-FR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F45C-2027-49AE-B4DE-683A79C6D4DF}" type="slidenum">
              <a:rPr lang="fr-FR" smtClean="0"/>
              <a:t>8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FORMA-LEARN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73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INVENTAIRE DU PATRIMOINE</a:t>
            </a:r>
            <a:endParaRPr lang="fr-FR" sz="360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fr-FR" b="1" dirty="0" smtClean="0"/>
              <a:t>Cf. fiche annexe – composantes des différents postes du bilan et du compte de résultat</a:t>
            </a:r>
            <a:endParaRPr lang="fr-FR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F45C-2027-49AE-B4DE-683A79C6D4DF}" type="slidenum">
              <a:rPr lang="fr-FR" smtClean="0"/>
              <a:t>9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FORMA-LEARN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40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Guy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342</TotalTime>
  <Words>417</Words>
  <Application>Microsoft Office PowerPoint</Application>
  <PresentationFormat>Affichage à l'écran (4:3)</PresentationFormat>
  <Paragraphs>227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Capitaux</vt:lpstr>
      <vt:lpstr>Formation initiation en comptabilité</vt:lpstr>
      <vt:lpstr>ROLE DE LA COMPTABILITE</vt:lpstr>
      <vt:lpstr>Comptabilité de trésorerie et comptabilité d’engagement</vt:lpstr>
      <vt:lpstr>Comptabilité de trésorerie et comptabilité d’engagement</vt:lpstr>
      <vt:lpstr>Comptabilité de trésorerie et comptabilité d’engagement</vt:lpstr>
      <vt:lpstr>Comptabilité de trésorerie et comptabilité d’engagement</vt:lpstr>
      <vt:lpstr>Comptabiliser des écritures de base </vt:lpstr>
      <vt:lpstr>EQUILIBRE EMPLOI-RESSOURCES</vt:lpstr>
      <vt:lpstr>INVENTAIRE DU PATRIMOINE</vt:lpstr>
      <vt:lpstr>Présentation du bilan d’une entreprise</vt:lpstr>
      <vt:lpstr>Compte de résultat de l’entreprise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GDC</dc:creator>
  <cp:lastModifiedBy>test</cp:lastModifiedBy>
  <cp:revision>169</cp:revision>
  <cp:lastPrinted>2015-09-06T15:17:50Z</cp:lastPrinted>
  <dcterms:created xsi:type="dcterms:W3CDTF">2015-02-23T08:16:13Z</dcterms:created>
  <dcterms:modified xsi:type="dcterms:W3CDTF">2015-11-05T15:53:00Z</dcterms:modified>
</cp:coreProperties>
</file>